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</p:sldIdLst>
  <p:sldSz cy="6858000" cx="9144000"/>
  <p:notesSz cx="7315200" cy="9601200"/>
  <p:embeddedFontLst>
    <p:embeddedFont>
      <p:font typeface="Tahoma"/>
      <p:regular r:id="rId105"/>
      <p:bold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07" roundtripDataSignature="AMtx7mgVfyKL7OdLqZXPRkQ05P3UMbL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C0C252-652A-4D13-996F-FDD42885CDF5}">
  <a:tblStyle styleId="{ACC0C252-652A-4D13-996F-FDD42885CDF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customschemas.google.com/relationships/presentationmetadata" Target="metadata"/><Relationship Id="rId106" Type="http://schemas.openxmlformats.org/officeDocument/2006/relationships/font" Target="fonts/Tahoma-bold.fntdata"/><Relationship Id="rId105" Type="http://schemas.openxmlformats.org/officeDocument/2006/relationships/font" Target="fonts/Tahoma-regular.fntdata"/><Relationship Id="rId104" Type="http://schemas.openxmlformats.org/officeDocument/2006/relationships/slide" Target="slides/slide98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6550" y="0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6550" y="9101138"/>
            <a:ext cx="31718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25" spcFirstLastPara="1" rIns="97025" wrap="square" tIns="48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9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0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6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7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8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0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2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4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5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7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8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1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2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3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4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5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6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7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8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9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0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1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2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3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4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5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6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7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8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9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0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1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2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3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4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5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6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7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8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9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0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1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2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3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4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75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76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7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8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9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0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1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82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3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84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5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6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87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88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89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0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90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1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91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2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2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3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93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4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94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5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95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6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6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7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97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8:notes"/>
          <p:cNvSpPr txBox="1"/>
          <p:nvPr>
            <p:ph idx="1" type="body"/>
          </p:nvPr>
        </p:nvSpPr>
        <p:spPr>
          <a:xfrm>
            <a:off x="976313" y="4591050"/>
            <a:ext cx="5365750" cy="4268788"/>
          </a:xfrm>
          <a:prstGeom prst="rect">
            <a:avLst/>
          </a:prstGeom>
        </p:spPr>
        <p:txBody>
          <a:bodyPr anchorCtr="0" anchor="t" bIns="48500" lIns="97025" spcFirstLastPara="1" rIns="97025" wrap="square" tIns="485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98:notes"/>
          <p:cNvSpPr/>
          <p:nvPr>
            <p:ph idx="2" type="sldImg"/>
          </p:nvPr>
        </p:nvSpPr>
        <p:spPr>
          <a:xfrm>
            <a:off x="1243013" y="725488"/>
            <a:ext cx="4832350" cy="3624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0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0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9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0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0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0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3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3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0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0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0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0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0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0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0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7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7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07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0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8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8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Relationship Id="rId4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png"/><Relationship Id="rId4" Type="http://schemas.openxmlformats.org/officeDocument/2006/relationships/image" Target="../media/image9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20. Belief (Bayesian) Networks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143000" y="4079875"/>
            <a:ext cx="6858000" cy="16557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b="1" lang="en-US">
                <a:solidFill>
                  <a:srgbClr val="7F7F7F"/>
                </a:solidFill>
              </a:rPr>
              <a:t>Professor Wei-Min Shen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b="1" lang="en-US">
                <a:solidFill>
                  <a:srgbClr val="7F7F7F"/>
                </a:solidFill>
              </a:rPr>
              <a:t>University of Southern California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solidFill>
                <a:srgbClr val="7F7F7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solidFill>
                <a:srgbClr val="7F7F7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solidFill>
                <a:srgbClr val="7F7F7F"/>
              </a:solidFill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172817" y="838200"/>
            <a:ext cx="6457950" cy="124569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spcFirstLastPara="1" rIns="57250" wrap="square" tIns="26775">
            <a:noAutofit/>
          </a:bodyPr>
          <a:lstStyle/>
          <a:p>
            <a:pPr indent="-6350" lvl="0" marL="635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CSCI 561 </a:t>
            </a:r>
            <a:b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Artificial Intelligence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/>
          <p:nvPr/>
        </p:nvSpPr>
        <p:spPr>
          <a:xfrm>
            <a:off x="4800600" y="3505200"/>
            <a:ext cx="3810000" cy="762000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533400" y="3505200"/>
            <a:ext cx="3810000" cy="762000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Conditional Independence</a:t>
            </a:r>
            <a:endParaRPr/>
          </a:p>
        </p:txBody>
      </p:sp>
      <p:sp>
        <p:nvSpPr>
          <p:cNvPr id="198" name="Google Shape;198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1676400" y="2133600"/>
            <a:ext cx="1600200" cy="64008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Cavity</a:t>
            </a:r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609600" y="3581400"/>
            <a:ext cx="1600200" cy="64008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Toothache</a:t>
            </a:r>
            <a:endParaRPr/>
          </a:p>
        </p:txBody>
      </p:sp>
      <p:sp>
        <p:nvSpPr>
          <p:cNvPr id="201" name="Google Shape;201;p10"/>
          <p:cNvSpPr/>
          <p:nvPr/>
        </p:nvSpPr>
        <p:spPr>
          <a:xfrm>
            <a:off x="2667000" y="3581400"/>
            <a:ext cx="1600200" cy="64008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Catch</a:t>
            </a:r>
            <a:endParaRPr/>
          </a:p>
        </p:txBody>
      </p:sp>
      <p:cxnSp>
        <p:nvCxnSpPr>
          <p:cNvPr id="202" name="Google Shape;202;p10"/>
          <p:cNvCxnSpPr/>
          <p:nvPr/>
        </p:nvCxnSpPr>
        <p:spPr>
          <a:xfrm flipH="1">
            <a:off x="1409699" y="2773363"/>
            <a:ext cx="1066800" cy="807900"/>
          </a:xfrm>
          <a:prstGeom prst="straightConnector1">
            <a:avLst/>
          </a:prstGeom>
          <a:noFill/>
          <a:ln cap="flat" cmpd="sng" w="38100">
            <a:solidFill>
              <a:srgbClr val="1B587C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cxnSp>
        <p:nvCxnSpPr>
          <p:cNvPr id="203" name="Google Shape;203;p10"/>
          <p:cNvCxnSpPr/>
          <p:nvPr/>
        </p:nvCxnSpPr>
        <p:spPr>
          <a:xfrm>
            <a:off x="2476499" y="2773363"/>
            <a:ext cx="990600" cy="807900"/>
          </a:xfrm>
          <a:prstGeom prst="straightConnector1">
            <a:avLst/>
          </a:prstGeom>
          <a:noFill/>
          <a:ln cap="flat" cmpd="sng" w="38100">
            <a:solidFill>
              <a:srgbClr val="1B587C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sp>
        <p:nvSpPr>
          <p:cNvPr id="204" name="Google Shape;204;p10"/>
          <p:cNvSpPr txBox="1"/>
          <p:nvPr/>
        </p:nvSpPr>
        <p:spPr>
          <a:xfrm>
            <a:off x="304800" y="4876800"/>
            <a:ext cx="86106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(1b)  Algebraically, these statements are equivalent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 Toothache, Catch | Cavity) = P(Toothache | Cavity) P(Catch |Cavity)</a:t>
            </a:r>
            <a:endParaRPr/>
          </a:p>
        </p:txBody>
      </p:sp>
      <p:sp>
        <p:nvSpPr>
          <p:cNvPr id="205" name="Google Shape;205;p10"/>
          <p:cNvSpPr/>
          <p:nvPr/>
        </p:nvSpPr>
        <p:spPr>
          <a:xfrm>
            <a:off x="4876800" y="2057400"/>
            <a:ext cx="1600200" cy="64008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Cavity</a:t>
            </a:r>
            <a:endParaRPr/>
          </a:p>
        </p:txBody>
      </p:sp>
      <p:sp>
        <p:nvSpPr>
          <p:cNvPr id="206" name="Google Shape;206;p10"/>
          <p:cNvSpPr/>
          <p:nvPr/>
        </p:nvSpPr>
        <p:spPr>
          <a:xfrm>
            <a:off x="4876800" y="3581400"/>
            <a:ext cx="1600200" cy="64008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Toothache</a:t>
            </a:r>
            <a:endParaRPr/>
          </a:p>
        </p:txBody>
      </p:sp>
      <p:sp>
        <p:nvSpPr>
          <p:cNvPr id="207" name="Google Shape;207;p10"/>
          <p:cNvSpPr/>
          <p:nvPr/>
        </p:nvSpPr>
        <p:spPr>
          <a:xfrm>
            <a:off x="6934200" y="3581400"/>
            <a:ext cx="1600200" cy="64008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Catch</a:t>
            </a:r>
            <a:endParaRPr/>
          </a:p>
        </p:txBody>
      </p:sp>
      <p:cxnSp>
        <p:nvCxnSpPr>
          <p:cNvPr id="208" name="Google Shape;208;p10"/>
          <p:cNvCxnSpPr/>
          <p:nvPr/>
        </p:nvCxnSpPr>
        <p:spPr>
          <a:xfrm flipH="1">
            <a:off x="5675189" y="2698749"/>
            <a:ext cx="3300" cy="884100"/>
          </a:xfrm>
          <a:prstGeom prst="straightConnector1">
            <a:avLst/>
          </a:prstGeom>
          <a:noFill/>
          <a:ln cap="flat" cmpd="sng" w="38100">
            <a:solidFill>
              <a:srgbClr val="1B587C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sp>
        <p:nvSpPr>
          <p:cNvPr id="209" name="Google Shape;209;p10"/>
          <p:cNvSpPr/>
          <p:nvPr/>
        </p:nvSpPr>
        <p:spPr>
          <a:xfrm>
            <a:off x="6934200" y="2057400"/>
            <a:ext cx="1600200" cy="64008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Cavity</a:t>
            </a:r>
            <a:endParaRPr/>
          </a:p>
        </p:txBody>
      </p:sp>
      <p:cxnSp>
        <p:nvCxnSpPr>
          <p:cNvPr id="210" name="Google Shape;210;p10"/>
          <p:cNvCxnSpPr/>
          <p:nvPr/>
        </p:nvCxnSpPr>
        <p:spPr>
          <a:xfrm flipH="1">
            <a:off x="7732588" y="2698749"/>
            <a:ext cx="3300" cy="884100"/>
          </a:xfrm>
          <a:prstGeom prst="straightConnector1">
            <a:avLst/>
          </a:prstGeom>
          <a:noFill/>
          <a:ln cap="flat" cmpd="sng" w="38100">
            <a:solidFill>
              <a:srgbClr val="1B587C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sp>
        <p:nvSpPr>
          <p:cNvPr id="211" name="Google Shape;211;p10"/>
          <p:cNvSpPr/>
          <p:nvPr/>
        </p:nvSpPr>
        <p:spPr>
          <a:xfrm>
            <a:off x="2209800" y="3657600"/>
            <a:ext cx="457200" cy="4572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6477000" y="3657600"/>
            <a:ext cx="457200" cy="4572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 txBox="1"/>
          <p:nvPr/>
        </p:nvSpPr>
        <p:spPr>
          <a:xfrm>
            <a:off x="4343400" y="2743200"/>
            <a:ext cx="473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Belief Networks</a:t>
            </a:r>
            <a:endParaRPr/>
          </a:p>
        </p:txBody>
      </p:sp>
      <p:sp>
        <p:nvSpPr>
          <p:cNvPr id="219" name="Google Shape;219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05" id="220" name="Google Shape;2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676400"/>
            <a:ext cx="84201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 txBox="1"/>
          <p:nvPr>
            <p:ph type="title"/>
          </p:nvPr>
        </p:nvSpPr>
        <p:spPr>
          <a:xfrm>
            <a:off x="509000" y="125650"/>
            <a:ext cx="82767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Bayesian Network vs. Full Joint Distribution</a:t>
            </a:r>
            <a:endParaRPr/>
          </a:p>
        </p:txBody>
      </p:sp>
      <p:sp>
        <p:nvSpPr>
          <p:cNvPr id="226" name="Google Shape;226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7" name="Google Shape;227;p12"/>
          <p:cNvGrpSpPr/>
          <p:nvPr/>
        </p:nvGrpSpPr>
        <p:grpSpPr>
          <a:xfrm>
            <a:off x="560819" y="3352800"/>
            <a:ext cx="5562600" cy="2819400"/>
            <a:chOff x="1219200" y="3352800"/>
            <a:chExt cx="5562600" cy="2819400"/>
          </a:xfrm>
        </p:grpSpPr>
        <p:sp>
          <p:nvSpPr>
            <p:cNvPr id="228" name="Google Shape;228;p12"/>
            <p:cNvSpPr/>
            <p:nvPr/>
          </p:nvSpPr>
          <p:spPr>
            <a:xfrm>
              <a:off x="2971800" y="3352800"/>
              <a:ext cx="2286000" cy="914400"/>
            </a:xfrm>
            <a:prstGeom prst="flowChartAlternateProcess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Cavity</a:t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1219200" y="5257800"/>
              <a:ext cx="2286000" cy="914400"/>
            </a:xfrm>
            <a:prstGeom prst="flowChartAlternateProcess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Toothache</a:t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4495800" y="5257800"/>
              <a:ext cx="2286000" cy="914400"/>
            </a:xfrm>
            <a:prstGeom prst="flowChartAlternateProcess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Catch</a:t>
              </a:r>
              <a:endParaRPr/>
            </a:p>
          </p:txBody>
        </p:sp>
        <p:cxnSp>
          <p:nvCxnSpPr>
            <p:cNvPr id="231" name="Google Shape;231;p12"/>
            <p:cNvCxnSpPr/>
            <p:nvPr/>
          </p:nvCxnSpPr>
          <p:spPr>
            <a:xfrm flipH="1">
              <a:off x="2438400" y="4267200"/>
              <a:ext cx="1676400" cy="990600"/>
            </a:xfrm>
            <a:prstGeom prst="straightConnector1">
              <a:avLst/>
            </a:prstGeom>
            <a:noFill/>
            <a:ln cap="flat" cmpd="sng" w="38100">
              <a:solidFill>
                <a:srgbClr val="1B587C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63500" rotWithShape="0" dir="5400000" dist="38100">
                <a:srgbClr val="000000">
                  <a:alpha val="39607"/>
                </a:srgbClr>
              </a:outerShdw>
            </a:effectLst>
          </p:spPr>
        </p:cxnSp>
        <p:cxnSp>
          <p:nvCxnSpPr>
            <p:cNvPr id="232" name="Google Shape;232;p12"/>
            <p:cNvCxnSpPr/>
            <p:nvPr/>
          </p:nvCxnSpPr>
          <p:spPr>
            <a:xfrm flipH="1" rot="-5400000">
              <a:off x="4419600" y="3962400"/>
              <a:ext cx="990600" cy="1600200"/>
            </a:xfrm>
            <a:prstGeom prst="straightConnector1">
              <a:avLst/>
            </a:prstGeom>
            <a:noFill/>
            <a:ln cap="flat" cmpd="sng" w="38100">
              <a:solidFill>
                <a:srgbClr val="1B587C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63500" rotWithShape="0" dir="5400000" dist="38100">
                <a:srgbClr val="000000">
                  <a:alpha val="39607"/>
                </a:srgbClr>
              </a:outerShdw>
            </a:effectLst>
          </p:spPr>
        </p:cxnSp>
      </p:grpSp>
      <p:pic>
        <p:nvPicPr>
          <p:cNvPr id="233" name="Google Shape;2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1295400"/>
            <a:ext cx="3886200" cy="137885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" name="Google Shape;234;p12"/>
          <p:cNvGraphicFramePr/>
          <p:nvPr/>
        </p:nvGraphicFramePr>
        <p:xfrm>
          <a:off x="4751819" y="4038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{ACC0C252-652A-4D13-996F-FDD42885CDF5}</a:tableStyleId>
              </a:tblPr>
              <a:tblGrid>
                <a:gridCol w="800100"/>
                <a:gridCol w="800100"/>
              </a:tblGrid>
              <a:tr h="279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</a:rPr>
                        <a:t>Cavity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000000"/>
                          </a:solidFill>
                        </a:rPr>
                        <a:t>Catch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T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0.9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F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0.2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Google Shape;235;p12"/>
          <p:cNvGraphicFramePr/>
          <p:nvPr/>
        </p:nvGraphicFramePr>
        <p:xfrm>
          <a:off x="332219" y="4038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{ACC0C252-652A-4D13-996F-FDD42885CDF5}</a:tableStyleId>
              </a:tblPr>
              <a:tblGrid>
                <a:gridCol w="685800"/>
                <a:gridCol w="1143000"/>
              </a:tblGrid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000000"/>
                          </a:solidFill>
                        </a:rPr>
                        <a:t>Cavity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000000"/>
                          </a:solidFill>
                        </a:rPr>
                        <a:t>Toothache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T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0.6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F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0.1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6" name="Google Shape;236;p12"/>
          <p:cNvGraphicFramePr/>
          <p:nvPr/>
        </p:nvGraphicFramePr>
        <p:xfrm>
          <a:off x="2971800" y="2590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{ACC0C252-652A-4D13-996F-FDD42885CDF5}</a:tableStyleId>
              </a:tblPr>
              <a:tblGrid>
                <a:gridCol w="865625"/>
              </a:tblGrid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Cavity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0.2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37" name="Google Shape;237;p12"/>
          <p:cNvSpPr txBox="1"/>
          <p:nvPr/>
        </p:nvSpPr>
        <p:spPr>
          <a:xfrm>
            <a:off x="6428219" y="4114800"/>
            <a:ext cx="1420381" cy="73866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Probability Table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(CPT)</a:t>
            </a:r>
            <a:endParaRPr/>
          </a:p>
        </p:txBody>
      </p:sp>
      <p:sp>
        <p:nvSpPr>
          <p:cNvPr id="238" name="Google Shape;238;p12"/>
          <p:cNvSpPr txBox="1"/>
          <p:nvPr/>
        </p:nvSpPr>
        <p:spPr>
          <a:xfrm>
            <a:off x="381000" y="1371600"/>
            <a:ext cx="4475354" cy="830997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BN has less entries than FJD,</a:t>
            </a:r>
            <a:b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contains the same information!</a:t>
            </a:r>
            <a:endParaRPr/>
          </a:p>
        </p:txBody>
      </p:sp>
      <p:sp>
        <p:nvSpPr>
          <p:cNvPr id="239" name="Google Shape;239;p12"/>
          <p:cNvSpPr txBox="1"/>
          <p:nvPr/>
        </p:nvSpPr>
        <p:spPr>
          <a:xfrm>
            <a:off x="4876800" y="2678668"/>
            <a:ext cx="42624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Full Joint Distribution needs 8 numbers</a:t>
            </a:r>
            <a:endParaRPr/>
          </a:p>
        </p:txBody>
      </p:sp>
      <p:sp>
        <p:nvSpPr>
          <p:cNvPr id="240" name="Google Shape;240;p12"/>
          <p:cNvSpPr txBox="1"/>
          <p:nvPr/>
        </p:nvSpPr>
        <p:spPr>
          <a:xfrm>
            <a:off x="304800" y="2895600"/>
            <a:ext cx="16394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BN needs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only 5 numbers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/>
          <p:nvPr>
            <p:ph type="title"/>
          </p:nvPr>
        </p:nvSpPr>
        <p:spPr>
          <a:xfrm>
            <a:off x="469900" y="2286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46" name="Google Shape;246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06" id="247" name="Google Shape;2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066800"/>
            <a:ext cx="8153400" cy="540631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 txBox="1"/>
          <p:nvPr/>
        </p:nvSpPr>
        <p:spPr>
          <a:xfrm>
            <a:off x="7467600" y="4724400"/>
            <a:ext cx="68846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=5</a:t>
            </a:r>
            <a:endParaRPr/>
          </a:p>
        </p:txBody>
      </p:sp>
      <p:sp>
        <p:nvSpPr>
          <p:cNvPr id="249" name="Google Shape;249;p13"/>
          <p:cNvSpPr txBox="1"/>
          <p:nvPr/>
        </p:nvSpPr>
        <p:spPr>
          <a:xfrm>
            <a:off x="6440955" y="6019800"/>
            <a:ext cx="23220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 joint distribution</a:t>
            </a:r>
            <a:endParaRPr/>
          </a:p>
        </p:txBody>
      </p:sp>
      <p:sp>
        <p:nvSpPr>
          <p:cNvPr id="250" name="Google Shape;250;p13"/>
          <p:cNvSpPr txBox="1"/>
          <p:nvPr/>
        </p:nvSpPr>
        <p:spPr>
          <a:xfrm>
            <a:off x="1981200" y="1828800"/>
            <a:ext cx="4757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Full Joint Distribution needs 2^5 = 32 values</a:t>
            </a:r>
            <a:endParaRPr/>
          </a:p>
        </p:txBody>
      </p:sp>
      <p:sp>
        <p:nvSpPr>
          <p:cNvPr id="251" name="Google Shape;251;p13"/>
          <p:cNvSpPr txBox="1"/>
          <p:nvPr/>
        </p:nvSpPr>
        <p:spPr>
          <a:xfrm>
            <a:off x="5943600" y="3810000"/>
            <a:ext cx="29211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Conditional Probability Table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(CPT)</a:t>
            </a:r>
            <a:endParaRPr/>
          </a:p>
        </p:txBody>
      </p:sp>
      <p:sp>
        <p:nvSpPr>
          <p:cNvPr id="252" name="Google Shape;252;p13"/>
          <p:cNvSpPr txBox="1"/>
          <p:nvPr/>
        </p:nvSpPr>
        <p:spPr>
          <a:xfrm>
            <a:off x="838200" y="3657600"/>
            <a:ext cx="15563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BN needs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only 10 values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Semantics</a:t>
            </a:r>
            <a:endParaRPr/>
          </a:p>
        </p:txBody>
      </p:sp>
      <p:sp>
        <p:nvSpPr>
          <p:cNvPr id="258" name="Google Shape;258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08" id="259" name="Google Shape;2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" y="1476375"/>
            <a:ext cx="73056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/>
          <p:nvPr>
            <p:ph type="title"/>
          </p:nvPr>
        </p:nvSpPr>
        <p:spPr>
          <a:xfrm>
            <a:off x="381000" y="304800"/>
            <a:ext cx="8305800" cy="1006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Bayesian Network ⬄ Full Joint Distribution</a:t>
            </a:r>
            <a:endParaRPr/>
          </a:p>
        </p:txBody>
      </p:sp>
      <p:sp>
        <p:nvSpPr>
          <p:cNvPr id="265" name="Google Shape;265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6" name="Google Shape;2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1371600"/>
            <a:ext cx="5334000" cy="219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4419600"/>
            <a:ext cx="3145813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5"/>
          <p:cNvSpPr/>
          <p:nvPr/>
        </p:nvSpPr>
        <p:spPr>
          <a:xfrm>
            <a:off x="3962400" y="3733800"/>
            <a:ext cx="1143000" cy="609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269" name="Google Shape;269;p15"/>
          <p:cNvSpPr txBox="1"/>
          <p:nvPr/>
        </p:nvSpPr>
        <p:spPr>
          <a:xfrm>
            <a:off x="836083" y="4032250"/>
            <a:ext cx="20541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it yourself!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/>
          <p:nvPr>
            <p:ph type="title"/>
          </p:nvPr>
        </p:nvSpPr>
        <p:spPr>
          <a:xfrm>
            <a:off x="304800" y="365127"/>
            <a:ext cx="8686800" cy="854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Bayesian Network ⬄ Full Joint Distribution</a:t>
            </a:r>
            <a:endParaRPr/>
          </a:p>
        </p:txBody>
      </p:sp>
      <p:sp>
        <p:nvSpPr>
          <p:cNvPr id="275" name="Google Shape;275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419600"/>
            <a:ext cx="3328610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1295400"/>
            <a:ext cx="5486400" cy="22877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6"/>
          <p:cNvSpPr/>
          <p:nvPr/>
        </p:nvSpPr>
        <p:spPr>
          <a:xfrm>
            <a:off x="5867400" y="3657600"/>
            <a:ext cx="1447800" cy="685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279" name="Google Shape;279;p16"/>
          <p:cNvSpPr txBox="1"/>
          <p:nvPr/>
        </p:nvSpPr>
        <p:spPr>
          <a:xfrm>
            <a:off x="2362200" y="3810000"/>
            <a:ext cx="20541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it yourself!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Demo</a:t>
            </a:r>
            <a:endParaRPr/>
          </a:p>
        </p:txBody>
      </p:sp>
      <p:pic>
        <p:nvPicPr>
          <p:cNvPr descr="561-bayes-net" id="286" name="Google Shape;2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451770"/>
            <a:ext cx="739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ependencies_Page_13.png" id="291" name="Google Shape;2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94440"/>
            <a:ext cx="8305800" cy="641879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8"/>
          <p:cNvSpPr/>
          <p:nvPr/>
        </p:nvSpPr>
        <p:spPr>
          <a:xfrm>
            <a:off x="5334000" y="0"/>
            <a:ext cx="3810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http://www.cs.utah.edu/~hal/courses/2010S_AI</a:t>
            </a:r>
            <a:endParaRPr/>
          </a:p>
        </p:txBody>
      </p:sp>
      <p:sp>
        <p:nvSpPr>
          <p:cNvPr id="293" name="Google Shape;293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18"/>
          <p:cNvSpPr txBox="1"/>
          <p:nvPr/>
        </p:nvSpPr>
        <p:spPr>
          <a:xfrm>
            <a:off x="-76200" y="3733800"/>
            <a:ext cx="11674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typo: these two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rows are for i</a:t>
            </a:r>
            <a:r>
              <a:rPr baseline="30000"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95" name="Google Shape;295;p18"/>
          <p:cNvSpPr txBox="1"/>
          <p:nvPr/>
        </p:nvSpPr>
        <p:spPr>
          <a:xfrm>
            <a:off x="923926" y="3734544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ependencies_Page_14.png" id="300" name="Google Shape;3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2400"/>
            <a:ext cx="8416925" cy="650467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Belief (Bayesian) Networks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Motivation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Independence and Conditional Independence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Syntax and Semantics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Reasoning with Belief Networks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Construction of Belief Networks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Inference Algorithms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Exact inference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Approximate inference</a:t>
            </a:r>
            <a:endParaRPr/>
          </a:p>
        </p:txBody>
      </p:sp>
      <p:sp>
        <p:nvSpPr>
          <p:cNvPr id="98" name="Google Shape;98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ependencies_Page_15.png" id="306" name="Google Shape;3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75" y="176664"/>
            <a:ext cx="8416925" cy="650467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20"/>
          <p:cNvSpPr txBox="1"/>
          <p:nvPr/>
        </p:nvSpPr>
        <p:spPr>
          <a:xfrm>
            <a:off x="4191000" y="3200400"/>
            <a:ext cx="1579200" cy="34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Try it yourself:</a:t>
            </a:r>
            <a:endParaRPr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0"/>
          <p:cNvSpPr txBox="1"/>
          <p:nvPr/>
        </p:nvSpPr>
        <p:spPr>
          <a:xfrm>
            <a:off x="3505200" y="3821668"/>
            <a:ext cx="1366500" cy="3714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=P(</a:t>
            </a:r>
            <a:r>
              <a:rPr i="1"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30000" i="1"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i="1"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30000" i="1"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)/P(</a:t>
            </a:r>
            <a:r>
              <a:rPr i="1"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30000" i="1"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3733800" y="4583668"/>
            <a:ext cx="1751163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=P(</a:t>
            </a:r>
            <a:r>
              <a:rPr i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30000" i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i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30000" i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30000" i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)/P(</a:t>
            </a:r>
            <a:r>
              <a:rPr i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30000" i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30000" i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ependencies_Page_16.png" id="315" name="Google Shape;3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75" y="152400"/>
            <a:ext cx="8493125" cy="656356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 txBox="1"/>
          <p:nvPr>
            <p:ph type="title"/>
          </p:nvPr>
        </p:nvSpPr>
        <p:spPr>
          <a:xfrm>
            <a:off x="628650" y="365127"/>
            <a:ext cx="7286624" cy="930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Evidential Reasoning Example</a:t>
            </a:r>
            <a:endParaRPr/>
          </a:p>
        </p:txBody>
      </p:sp>
      <p:sp>
        <p:nvSpPr>
          <p:cNvPr id="322" name="Google Shape;322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6010210" y="0"/>
            <a:ext cx="31337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http://www.cs.utsa.edu/~bylander/cs5233/</a:t>
            </a:r>
            <a:endParaRPr/>
          </a:p>
        </p:txBody>
      </p:sp>
      <p:pic>
        <p:nvPicPr>
          <p:cNvPr descr="Screen shot 2014-08-21 at 10.38.11 AM.png" id="324" name="Google Shape;3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" y="1295400"/>
            <a:ext cx="6019801" cy="2332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1 at 10.45.18 AM.png" id="325" name="Google Shape;3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3171082"/>
            <a:ext cx="7286624" cy="35345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22"/>
          <p:cNvCxnSpPr/>
          <p:nvPr/>
        </p:nvCxnSpPr>
        <p:spPr>
          <a:xfrm flipH="1">
            <a:off x="1600200" y="4343400"/>
            <a:ext cx="1295400" cy="6858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7" name="Google Shape;327;p22"/>
          <p:cNvCxnSpPr/>
          <p:nvPr/>
        </p:nvCxnSpPr>
        <p:spPr>
          <a:xfrm flipH="1">
            <a:off x="1905000" y="5410200"/>
            <a:ext cx="1295400" cy="6858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23"/>
          <p:cNvSpPr txBox="1"/>
          <p:nvPr/>
        </p:nvSpPr>
        <p:spPr>
          <a:xfrm>
            <a:off x="6010210" y="0"/>
            <a:ext cx="31337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http://www.cs.utsa.edu/~bylander/cs5233/</a:t>
            </a:r>
            <a:endParaRPr/>
          </a:p>
        </p:txBody>
      </p:sp>
      <p:pic>
        <p:nvPicPr>
          <p:cNvPr descr="Screen shot 2014-08-21 at 10.38.11 AM.png" id="334" name="Google Shape;3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" y="1295400"/>
            <a:ext cx="6019801" cy="2332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1 at 10.39.06 AM.png" id="335" name="Google Shape;3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3810000"/>
            <a:ext cx="3449955" cy="282590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3"/>
          <p:cNvSpPr txBox="1"/>
          <p:nvPr/>
        </p:nvSpPr>
        <p:spPr>
          <a:xfrm>
            <a:off x="3429000" y="4724400"/>
            <a:ext cx="7059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</a:t>
            </a:r>
            <a:endParaRPr/>
          </a:p>
        </p:txBody>
      </p:sp>
      <p:sp>
        <p:nvSpPr>
          <p:cNvPr id="337" name="Google Shape;337;p23"/>
          <p:cNvSpPr txBox="1"/>
          <p:nvPr>
            <p:ph type="title"/>
          </p:nvPr>
        </p:nvSpPr>
        <p:spPr>
          <a:xfrm>
            <a:off x="628650" y="15240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/>
          <p:nvPr>
            <p:ph type="title"/>
          </p:nvPr>
        </p:nvSpPr>
        <p:spPr>
          <a:xfrm>
            <a:off x="628650" y="365126"/>
            <a:ext cx="7886700" cy="978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Evidential Reasoning Example</a:t>
            </a:r>
            <a:endParaRPr/>
          </a:p>
        </p:txBody>
      </p:sp>
      <p:sp>
        <p:nvSpPr>
          <p:cNvPr id="343" name="Google Shape;343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24"/>
          <p:cNvSpPr txBox="1"/>
          <p:nvPr/>
        </p:nvSpPr>
        <p:spPr>
          <a:xfrm>
            <a:off x="6010210" y="0"/>
            <a:ext cx="31337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http://www.cs.utsa.edu/~bylander/cs5233/</a:t>
            </a:r>
            <a:endParaRPr/>
          </a:p>
        </p:txBody>
      </p:sp>
      <p:pic>
        <p:nvPicPr>
          <p:cNvPr descr="Screen shot 2014-08-21 at 10.40.27 AM.png" id="345" name="Google Shape;3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26" y="1447800"/>
            <a:ext cx="630017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1 at 10.38.11 AM.png" id="346" name="Google Shape;34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4343400"/>
            <a:ext cx="6019801" cy="233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type="title"/>
          </p:nvPr>
        </p:nvSpPr>
        <p:spPr>
          <a:xfrm>
            <a:off x="628650" y="365127"/>
            <a:ext cx="7886700" cy="869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Evidential Reasoning Example</a:t>
            </a:r>
            <a:endParaRPr/>
          </a:p>
        </p:txBody>
      </p:sp>
      <p:sp>
        <p:nvSpPr>
          <p:cNvPr id="352" name="Google Shape;352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25"/>
          <p:cNvSpPr txBox="1"/>
          <p:nvPr/>
        </p:nvSpPr>
        <p:spPr>
          <a:xfrm>
            <a:off x="6010210" y="0"/>
            <a:ext cx="31337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http://www.cs.utsa.edu/~bylander/cs5233/</a:t>
            </a:r>
            <a:endParaRPr/>
          </a:p>
        </p:txBody>
      </p:sp>
      <p:pic>
        <p:nvPicPr>
          <p:cNvPr descr="Screen shot 2014-08-21 at 10.40.27 AM.png" id="354" name="Google Shape;3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371600"/>
            <a:ext cx="630017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1 at 10.38.11 AM.png" id="355" name="Google Shape;35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4419600"/>
            <a:ext cx="6019801" cy="2332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1 at 10.41.11 AM.png" id="356" name="Google Shape;35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9188" y="3626644"/>
            <a:ext cx="4214812" cy="323135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5"/>
          <p:cNvSpPr/>
          <p:nvPr/>
        </p:nvSpPr>
        <p:spPr>
          <a:xfrm>
            <a:off x="381000" y="6172200"/>
            <a:ext cx="4876800" cy="6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/>
          <p:nvPr>
            <p:ph type="title"/>
          </p:nvPr>
        </p:nvSpPr>
        <p:spPr>
          <a:xfrm>
            <a:off x="628650" y="365127"/>
            <a:ext cx="7886700" cy="854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Evidential Reasoning Example</a:t>
            </a:r>
            <a:endParaRPr/>
          </a:p>
        </p:txBody>
      </p:sp>
      <p:sp>
        <p:nvSpPr>
          <p:cNvPr id="363" name="Google Shape;363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26"/>
          <p:cNvSpPr txBox="1"/>
          <p:nvPr/>
        </p:nvSpPr>
        <p:spPr>
          <a:xfrm>
            <a:off x="6010210" y="0"/>
            <a:ext cx="31337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http://www.cs.utsa.edu/~bylander/cs5233/</a:t>
            </a:r>
            <a:endParaRPr/>
          </a:p>
        </p:txBody>
      </p:sp>
      <p:pic>
        <p:nvPicPr>
          <p:cNvPr descr="Screen shot 2014-08-21 at 10.38.11 AM.png" id="365" name="Google Shape;3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4419600"/>
            <a:ext cx="6019801" cy="233267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6"/>
          <p:cNvSpPr/>
          <p:nvPr/>
        </p:nvSpPr>
        <p:spPr>
          <a:xfrm>
            <a:off x="381000" y="6172200"/>
            <a:ext cx="8382000" cy="6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 shot 2014-08-21 at 10.43.41 AM.png" id="367" name="Google Shape;36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371600"/>
            <a:ext cx="6219351" cy="248126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6"/>
          <p:cNvSpPr txBox="1"/>
          <p:nvPr/>
        </p:nvSpPr>
        <p:spPr>
          <a:xfrm>
            <a:off x="914400" y="2438400"/>
            <a:ext cx="2209800" cy="3476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9" name="Google Shape;369;p26"/>
          <p:cNvSpPr txBox="1"/>
          <p:nvPr/>
        </p:nvSpPr>
        <p:spPr>
          <a:xfrm>
            <a:off x="990600" y="3538539"/>
            <a:ext cx="2362200" cy="3476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34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ependencies_Page_17.png" id="374" name="Google Shape;3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75" y="0"/>
            <a:ext cx="88741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ependencies_Page_18.png" id="380" name="Google Shape;3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75" y="0"/>
            <a:ext cx="88741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ependencies_Page_19.png" id="386" name="Google Shape;3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76" y="152400"/>
            <a:ext cx="8493124" cy="656355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Bayesian Networks?</a:t>
            </a:r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628650" y="1503660"/>
            <a:ext cx="7372350" cy="8382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A better representation for the Probability Distribution Model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(take advantage of “variable independence”) </a:t>
            </a:r>
            <a:endParaRPr/>
          </a:p>
        </p:txBody>
      </p:sp>
      <p:sp>
        <p:nvSpPr>
          <p:cNvPr id="105" name="Google Shape;105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124200"/>
            <a:ext cx="4160727" cy="17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3429000"/>
            <a:ext cx="2133600" cy="1153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00600" y="3581400"/>
            <a:ext cx="84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⇔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371600" y="4876800"/>
            <a:ext cx="251543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…, X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= O(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aseline="30000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variable domain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6067778" y="4614333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0" y="4800600"/>
            <a:ext cx="3508917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4267200" y="4953000"/>
            <a:ext cx="84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⇔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6096000" y="5562600"/>
            <a:ext cx="195393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= O(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# of parents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762000" y="2514600"/>
            <a:ext cx="3825236" cy="46166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Fully Joint Distribution Table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5762258" y="2814935"/>
            <a:ext cx="2467342" cy="46166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Bayesian Network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Constructing Belief Networks</a:t>
            </a:r>
            <a:endParaRPr/>
          </a:p>
        </p:txBody>
      </p:sp>
      <p:sp>
        <p:nvSpPr>
          <p:cNvPr id="393" name="Google Shape;393;p30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/>
          <p:nvPr>
            <p:ph type="title"/>
          </p:nvPr>
        </p:nvSpPr>
        <p:spPr>
          <a:xfrm>
            <a:off x="628650" y="365127"/>
            <a:ext cx="7981950" cy="854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Markov Blanket</a:t>
            </a:r>
            <a:endParaRPr/>
          </a:p>
        </p:txBody>
      </p:sp>
      <p:sp>
        <p:nvSpPr>
          <p:cNvPr id="400" name="Google Shape;400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09" id="401" name="Google Shape;4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371600"/>
            <a:ext cx="7610475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/>
          <p:nvPr>
            <p:ph type="title"/>
          </p:nvPr>
        </p:nvSpPr>
        <p:spPr>
          <a:xfrm>
            <a:off x="628650" y="365127"/>
            <a:ext cx="7886700" cy="1006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Constructing Belief Networks</a:t>
            </a:r>
            <a:endParaRPr/>
          </a:p>
        </p:txBody>
      </p:sp>
      <p:sp>
        <p:nvSpPr>
          <p:cNvPr id="407" name="Google Shape;407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10" id="408" name="Google Shape;4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476375"/>
            <a:ext cx="819150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/>
          <p:nvPr>
            <p:ph type="title"/>
          </p:nvPr>
        </p:nvSpPr>
        <p:spPr>
          <a:xfrm>
            <a:off x="76200" y="76200"/>
            <a:ext cx="815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414" name="Google Shape;414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11" id="415" name="Google Shape;4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742950"/>
            <a:ext cx="8153400" cy="5790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p15-12" id="420" name="Google Shape;4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684978"/>
            <a:ext cx="8058150" cy="5729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p15-11" id="421" name="Google Shape;421;p34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533400" y="742950"/>
            <a:ext cx="8001000" cy="56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p15-13" id="427" name="Google Shape;4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838200"/>
            <a:ext cx="8248650" cy="575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p15-12" id="428" name="Google Shape;428;p35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476250" y="695326"/>
            <a:ext cx="8286750" cy="5891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p15-11" id="429" name="Google Shape;429;p35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533400" y="742950"/>
            <a:ext cx="8153400" cy="579035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p15-14" id="435" name="Google Shape;43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5" y="857251"/>
            <a:ext cx="8391525" cy="5841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p15-13" id="436" name="Google Shape;436;p36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514350" y="838200"/>
            <a:ext cx="8324850" cy="58071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p15-12" id="437" name="Google Shape;437;p36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533400" y="695326"/>
            <a:ext cx="8382000" cy="5959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p15-11" id="438" name="Google Shape;438;p36"/>
          <p:cNvPicPr preferRelativeResize="0"/>
          <p:nvPr/>
        </p:nvPicPr>
        <p:blipFill rotWithShape="1">
          <a:blip r:embed="rId6">
            <a:alphaModFix amt="20000"/>
          </a:blip>
          <a:srcRect b="0" l="0" r="0" t="0"/>
          <a:stretch/>
        </p:blipFill>
        <p:spPr>
          <a:xfrm>
            <a:off x="533400" y="742950"/>
            <a:ext cx="8001000" cy="56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15" id="445" name="Google Shape;4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" y="866775"/>
            <a:ext cx="8143875" cy="5622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p15-13" id="446" name="Google Shape;446;p37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514350" y="838200"/>
            <a:ext cx="8248650" cy="575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p15-12" id="447" name="Google Shape;447;p37"/>
          <p:cNvPicPr preferRelativeResize="0"/>
          <p:nvPr/>
        </p:nvPicPr>
        <p:blipFill rotWithShape="1">
          <a:blip r:embed="rId5">
            <a:alphaModFix amt="20000"/>
          </a:blip>
          <a:srcRect b="0" l="0" r="0" t="0"/>
          <a:stretch/>
        </p:blipFill>
        <p:spPr>
          <a:xfrm>
            <a:off x="476250" y="695325"/>
            <a:ext cx="8210550" cy="5837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p15-11" id="448" name="Google Shape;448;p37"/>
          <p:cNvPicPr preferRelativeResize="0"/>
          <p:nvPr/>
        </p:nvPicPr>
        <p:blipFill rotWithShape="1">
          <a:blip r:embed="rId6">
            <a:alphaModFix amt="20000"/>
          </a:blip>
          <a:srcRect b="0" l="0" r="0" t="0"/>
          <a:stretch/>
        </p:blipFill>
        <p:spPr>
          <a:xfrm>
            <a:off x="533400" y="742950"/>
            <a:ext cx="8077200" cy="573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>
            <p:ph type="title"/>
          </p:nvPr>
        </p:nvSpPr>
        <p:spPr>
          <a:xfrm>
            <a:off x="628650" y="365126"/>
            <a:ext cx="7981950" cy="784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Application: Car Diagnosis</a:t>
            </a:r>
            <a:endParaRPr/>
          </a:p>
        </p:txBody>
      </p:sp>
      <p:sp>
        <p:nvSpPr>
          <p:cNvPr id="454" name="Google Shape;454;p3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16" id="455" name="Google Shape;4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371600"/>
            <a:ext cx="8458200" cy="512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Application: Car Insurance</a:t>
            </a:r>
            <a:endParaRPr/>
          </a:p>
        </p:txBody>
      </p:sp>
      <p:sp>
        <p:nvSpPr>
          <p:cNvPr id="461" name="Google Shape;461;p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17" id="462" name="Google Shape;4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371600"/>
            <a:ext cx="7972425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Independence</a:t>
            </a:r>
            <a:endParaRPr/>
          </a:p>
        </p:txBody>
      </p:sp>
      <p:sp>
        <p:nvSpPr>
          <p:cNvPr id="121" name="Google Shape;121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01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75" y="1728788"/>
            <a:ext cx="82010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/>
          <p:nvPr>
            <p:ph type="title"/>
          </p:nvPr>
        </p:nvSpPr>
        <p:spPr>
          <a:xfrm>
            <a:off x="381000" y="365126"/>
            <a:ext cx="838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Conditional Distributions (for Compactness)</a:t>
            </a:r>
            <a:endParaRPr/>
          </a:p>
        </p:txBody>
      </p:sp>
      <p:sp>
        <p:nvSpPr>
          <p:cNvPr id="468" name="Google Shape;468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18" id="469" name="Google Shape;4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" y="1619250"/>
            <a:ext cx="757237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/>
          <p:nvPr>
            <p:ph type="title"/>
          </p:nvPr>
        </p:nvSpPr>
        <p:spPr>
          <a:xfrm>
            <a:off x="602146" y="169654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Compact conditional distributions</a:t>
            </a:r>
            <a:endParaRPr/>
          </a:p>
        </p:txBody>
      </p:sp>
      <p:sp>
        <p:nvSpPr>
          <p:cNvPr id="475" name="Google Shape;475;p4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19" id="476" name="Google Shape;4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1" y="1409700"/>
            <a:ext cx="8229600" cy="524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Hybrid (Discrete + Continuous) Networks</a:t>
            </a:r>
            <a:endParaRPr/>
          </a:p>
        </p:txBody>
      </p:sp>
      <p:sp>
        <p:nvSpPr>
          <p:cNvPr id="482" name="Google Shape;482;p4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20" id="483" name="Google Shape;48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417638"/>
            <a:ext cx="7491413" cy="52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Continuous child variables</a:t>
            </a:r>
            <a:endParaRPr/>
          </a:p>
        </p:txBody>
      </p:sp>
      <p:sp>
        <p:nvSpPr>
          <p:cNvPr id="489" name="Google Shape;489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21" id="490" name="Google Shape;4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675" y="1657350"/>
            <a:ext cx="839152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Continuous child variables</a:t>
            </a:r>
            <a:endParaRPr/>
          </a:p>
        </p:txBody>
      </p:sp>
      <p:sp>
        <p:nvSpPr>
          <p:cNvPr id="496" name="Google Shape;496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22" id="497" name="Google Shape;4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652588"/>
            <a:ext cx="9001125" cy="451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/>
          <p:nvPr>
            <p:ph type="title"/>
          </p:nvPr>
        </p:nvSpPr>
        <p:spPr>
          <a:xfrm>
            <a:off x="628650" y="7620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Discrete Variable &amp; Continuous Parents</a:t>
            </a:r>
            <a:endParaRPr/>
          </a:p>
        </p:txBody>
      </p:sp>
      <p:sp>
        <p:nvSpPr>
          <p:cNvPr id="503" name="Google Shape;503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23" id="504" name="Google Shape;5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95400"/>
            <a:ext cx="7305675" cy="54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"/>
          <p:cNvSpPr txBox="1"/>
          <p:nvPr>
            <p:ph type="title"/>
          </p:nvPr>
        </p:nvSpPr>
        <p:spPr>
          <a:xfrm>
            <a:off x="628650" y="365126"/>
            <a:ext cx="7753350" cy="777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Discrete Variable &amp; Continuous Parents</a:t>
            </a:r>
            <a:endParaRPr/>
          </a:p>
        </p:txBody>
      </p:sp>
      <p:sp>
        <p:nvSpPr>
          <p:cNvPr id="510" name="Google Shape;510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24" id="511" name="Google Shape;5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379538"/>
            <a:ext cx="7315200" cy="540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Belief (Bayesian) Networks</a:t>
            </a:r>
            <a:endParaRPr/>
          </a:p>
        </p:txBody>
      </p:sp>
      <p:sp>
        <p:nvSpPr>
          <p:cNvPr id="517" name="Google Shape;517;p47"/>
          <p:cNvSpPr txBox="1"/>
          <p:nvPr>
            <p:ph idx="1" type="body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Motivation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Conditional Independence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Syntax and Semantics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Reasoning with Belief Networks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Construction of Belief Networks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>
                <a:solidFill>
                  <a:srgbClr val="C00000"/>
                </a:solidFill>
              </a:rPr>
              <a:t>Inference Algorithms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Exact Inferences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By Enumeration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By Variable Eliminations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Approximate inference</a:t>
            </a:r>
            <a:endParaRPr/>
          </a:p>
        </p:txBody>
      </p:sp>
      <p:sp>
        <p:nvSpPr>
          <p:cNvPr id="518" name="Google Shape;518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Inference Tasks</a:t>
            </a:r>
            <a:endParaRPr/>
          </a:p>
        </p:txBody>
      </p:sp>
      <p:sp>
        <p:nvSpPr>
          <p:cNvPr id="524" name="Google Shape;524;p4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43.04 PM.png" id="525" name="Google Shape;5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828800"/>
            <a:ext cx="7772400" cy="356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Enumeration Algorithm</a:t>
            </a:r>
            <a:endParaRPr/>
          </a:p>
        </p:txBody>
      </p:sp>
      <p:sp>
        <p:nvSpPr>
          <p:cNvPr id="531" name="Google Shape;531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0.45.18 AM.png" id="532" name="Google Shape;5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76" y="2256682"/>
            <a:ext cx="7286624" cy="353451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p49"/>
          <p:cNvSpPr txBox="1"/>
          <p:nvPr/>
        </p:nvSpPr>
        <p:spPr>
          <a:xfrm>
            <a:off x="609600" y="1447800"/>
            <a:ext cx="25860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Key Ideas Are: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Conditional Independence</a:t>
            </a:r>
            <a:endParaRPr/>
          </a:p>
        </p:txBody>
      </p:sp>
      <p:sp>
        <p:nvSpPr>
          <p:cNvPr id="128" name="Google Shape;128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02"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47826"/>
            <a:ext cx="8610600" cy="379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Enumeration Algorithm</a:t>
            </a:r>
            <a:endParaRPr/>
          </a:p>
        </p:txBody>
      </p:sp>
      <p:sp>
        <p:nvSpPr>
          <p:cNvPr id="539" name="Google Shape;539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44.09 PM.png" id="540" name="Google Shape;54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219200"/>
            <a:ext cx="8601433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Enumeration Example (1)</a:t>
            </a:r>
            <a:endParaRPr/>
          </a:p>
        </p:txBody>
      </p:sp>
      <p:sp>
        <p:nvSpPr>
          <p:cNvPr id="546" name="Google Shape;546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0.38.11 AM.png" id="547" name="Google Shape;54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441298"/>
            <a:ext cx="6019801" cy="2332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1 at 10.39.06 AM.png" id="548" name="Google Shape;54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3879698"/>
            <a:ext cx="3077845" cy="25211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1"/>
          <p:cNvSpPr txBox="1"/>
          <p:nvPr/>
        </p:nvSpPr>
        <p:spPr>
          <a:xfrm>
            <a:off x="5029200" y="2514600"/>
            <a:ext cx="20707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Query: </a:t>
            </a:r>
            <a:r>
              <a:rPr i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P(B|~R,S)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"/>
          <p:cNvSpPr/>
          <p:nvPr/>
        </p:nvSpPr>
        <p:spPr>
          <a:xfrm>
            <a:off x="457200" y="3663077"/>
            <a:ext cx="3276600" cy="25146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52"/>
          <p:cNvSpPr/>
          <p:nvPr/>
        </p:nvSpPr>
        <p:spPr>
          <a:xfrm>
            <a:off x="3886200" y="3663077"/>
            <a:ext cx="5029200" cy="23622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52"/>
          <p:cNvSpPr txBox="1"/>
          <p:nvPr>
            <p:ph type="title"/>
          </p:nvPr>
        </p:nvSpPr>
        <p:spPr>
          <a:xfrm>
            <a:off x="628650" y="365127"/>
            <a:ext cx="7886700" cy="707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Enumeration Example (1)</a:t>
            </a:r>
            <a:endParaRPr/>
          </a:p>
        </p:txBody>
      </p:sp>
      <p:sp>
        <p:nvSpPr>
          <p:cNvPr id="557" name="Google Shape;557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0.40.27 AM.png" id="558" name="Google Shape;5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295399"/>
            <a:ext cx="7162800" cy="2079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1 at 10.41.11 AM.png" id="559" name="Google Shape;55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3724037"/>
            <a:ext cx="3101009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2"/>
          <p:cNvSpPr txBox="1"/>
          <p:nvPr/>
        </p:nvSpPr>
        <p:spPr>
          <a:xfrm>
            <a:off x="3962400" y="3663077"/>
            <a:ext cx="210019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P(~R,S)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=P(B,~R,S,H,M,L)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+P(B,~R,S,H,M,~L)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+P(B,~R,S,H,~M,L)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+P(B,~R,S,H,~M,~L)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+P(B,~R,S,~H,M,L)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+P(B,~R,S,~H,~M,L)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+P(B,~R,S,~H,~M,~L)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2"/>
          <p:cNvSpPr txBox="1"/>
          <p:nvPr/>
        </p:nvSpPr>
        <p:spPr>
          <a:xfrm>
            <a:off x="6299051" y="3663077"/>
            <a:ext cx="221560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+P(~B,~R,S,H,M,L)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+P(~B,~R,S,H,M,~L)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+P(~B,~R,S,H,~M,L)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+P(~B,~R,S,H,~M,~L)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+P(~B,~R,S,~H,M,L)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+P(~B,~R,S,~H,~M,L)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+P(~B,~R,S,~H,~M,~L)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3100" y="990600"/>
            <a:ext cx="3390900" cy="1297457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2"/>
          <p:cNvSpPr txBox="1"/>
          <p:nvPr/>
        </p:nvSpPr>
        <p:spPr>
          <a:xfrm>
            <a:off x="4495800" y="2133600"/>
            <a:ext cx="17427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α P(B,~R,S)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/>
          <p:nvPr>
            <p:ph type="title"/>
          </p:nvPr>
        </p:nvSpPr>
        <p:spPr>
          <a:xfrm>
            <a:off x="628650" y="365127"/>
            <a:ext cx="7886700" cy="1006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Enumeration Example (1)</a:t>
            </a:r>
            <a:endParaRPr/>
          </a:p>
        </p:txBody>
      </p:sp>
      <p:sp>
        <p:nvSpPr>
          <p:cNvPr id="569" name="Google Shape;569;p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0.43.41 AM.png" id="570" name="Google Shape;57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371600"/>
            <a:ext cx="6934200" cy="276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2057400"/>
            <a:ext cx="4533900" cy="1734802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3"/>
          <p:cNvSpPr/>
          <p:nvPr/>
        </p:nvSpPr>
        <p:spPr>
          <a:xfrm>
            <a:off x="2514600" y="3810000"/>
            <a:ext cx="152400" cy="22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53"/>
          <p:cNvSpPr/>
          <p:nvPr/>
        </p:nvSpPr>
        <p:spPr>
          <a:xfrm>
            <a:off x="2257564" y="2590800"/>
            <a:ext cx="138545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3"/>
          <p:cNvSpPr txBox="1"/>
          <p:nvPr/>
        </p:nvSpPr>
        <p:spPr>
          <a:xfrm>
            <a:off x="2087238" y="2488731"/>
            <a:ext cx="427362" cy="330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75" name="Google Shape;575;p53"/>
          <p:cNvSpPr txBox="1"/>
          <p:nvPr/>
        </p:nvSpPr>
        <p:spPr>
          <a:xfrm>
            <a:off x="2438400" y="3714690"/>
            <a:ext cx="4273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Enumeration Example (2)</a:t>
            </a:r>
            <a:endParaRPr/>
          </a:p>
        </p:txBody>
      </p:sp>
      <p:sp>
        <p:nvSpPr>
          <p:cNvPr id="581" name="Google Shape;581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3.40.49 PM.png" id="582" name="Google Shape;58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371600"/>
            <a:ext cx="8763001" cy="491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Enumeration Example (2)</a:t>
            </a:r>
            <a:endParaRPr/>
          </a:p>
        </p:txBody>
      </p:sp>
      <p:sp>
        <p:nvSpPr>
          <p:cNvPr id="588" name="Google Shape;588;p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3.43.52 PM.png" id="589" name="Google Shape;5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143000"/>
            <a:ext cx="7907338" cy="53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5" name="Google Shape;595;p56"/>
          <p:cNvSpPr txBox="1"/>
          <p:nvPr>
            <p:ph type="title"/>
          </p:nvPr>
        </p:nvSpPr>
        <p:spPr>
          <a:xfrm>
            <a:off x="685800" y="136524"/>
            <a:ext cx="7086601" cy="1463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Enumeration Example (2)</a:t>
            </a:r>
            <a:endParaRPr/>
          </a:p>
        </p:txBody>
      </p:sp>
      <p:pic>
        <p:nvPicPr>
          <p:cNvPr descr="Screen shot 2014-08-21 at 3.43.52 PM.png" id="596" name="Google Shape;59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948" y="1524000"/>
            <a:ext cx="6905554" cy="46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6"/>
          <p:cNvSpPr/>
          <p:nvPr/>
        </p:nvSpPr>
        <p:spPr>
          <a:xfrm>
            <a:off x="1123950" y="3830334"/>
            <a:ext cx="552450" cy="457200"/>
          </a:xfrm>
          <a:prstGeom prst="roundRect">
            <a:avLst>
              <a:gd fmla="val 16667" name="adj"/>
            </a:avLst>
          </a:prstGeom>
          <a:solidFill>
            <a:schemeClr val="accent1">
              <a:alpha val="12941"/>
            </a:scheme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200150" y="4724400"/>
            <a:ext cx="552450" cy="457200"/>
          </a:xfrm>
          <a:prstGeom prst="roundRect">
            <a:avLst>
              <a:gd fmla="val 16667" name="adj"/>
            </a:avLst>
          </a:prstGeom>
          <a:solidFill>
            <a:schemeClr val="accent1">
              <a:alpha val="12941"/>
            </a:scheme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9" name="Google Shape;599;p56"/>
          <p:cNvSpPr/>
          <p:nvPr/>
        </p:nvSpPr>
        <p:spPr>
          <a:xfrm>
            <a:off x="4495800" y="3886200"/>
            <a:ext cx="552450" cy="457200"/>
          </a:xfrm>
          <a:prstGeom prst="roundRect">
            <a:avLst>
              <a:gd fmla="val 16667" name="adj"/>
            </a:avLst>
          </a:prstGeom>
          <a:solidFill>
            <a:schemeClr val="accent1">
              <a:alpha val="12941"/>
            </a:scheme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56"/>
          <p:cNvSpPr/>
          <p:nvPr/>
        </p:nvSpPr>
        <p:spPr>
          <a:xfrm>
            <a:off x="4495800" y="4724400"/>
            <a:ext cx="552450" cy="457200"/>
          </a:xfrm>
          <a:prstGeom prst="roundRect">
            <a:avLst>
              <a:gd fmla="val 16667" name="adj"/>
            </a:avLst>
          </a:prstGeom>
          <a:solidFill>
            <a:schemeClr val="accent1">
              <a:alpha val="12941"/>
            </a:scheme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7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Variable Elimination Algorithm</a:t>
            </a:r>
            <a:endParaRPr/>
          </a:p>
        </p:txBody>
      </p:sp>
      <p:sp>
        <p:nvSpPr>
          <p:cNvPr id="606" name="Google Shape;606;p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46.39 PM.png" id="607" name="Google Shape;60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295400"/>
            <a:ext cx="8489950" cy="489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8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Variable Elimination: Two Basic Operations</a:t>
            </a:r>
            <a:endParaRPr/>
          </a:p>
        </p:txBody>
      </p:sp>
      <p:sp>
        <p:nvSpPr>
          <p:cNvPr id="613" name="Google Shape;613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47.39 PM.png" id="614" name="Google Shape;61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057400"/>
            <a:ext cx="7813675" cy="304950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8"/>
          <p:cNvSpPr/>
          <p:nvPr/>
        </p:nvSpPr>
        <p:spPr>
          <a:xfrm>
            <a:off x="304800" y="1981200"/>
            <a:ext cx="2057400" cy="381000"/>
          </a:xfrm>
          <a:prstGeom prst="rect">
            <a:avLst/>
          </a:prstGeom>
          <a:noFill/>
          <a:ln cap="flat" cmpd="sng" w="381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6" name="Google Shape;616;p58"/>
          <p:cNvSpPr/>
          <p:nvPr/>
        </p:nvSpPr>
        <p:spPr>
          <a:xfrm>
            <a:off x="381000" y="3429000"/>
            <a:ext cx="2590800" cy="381000"/>
          </a:xfrm>
          <a:prstGeom prst="rect">
            <a:avLst/>
          </a:prstGeom>
          <a:noFill/>
          <a:ln cap="flat" cmpd="sng" w="381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8-21 at 3.45.22 PM.png" id="621" name="Google Shape;62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0"/>
            <a:ext cx="88582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othache.gif"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9065" y="1260566"/>
            <a:ext cx="3180735" cy="42258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Conditional Independence</a:t>
            </a:r>
            <a:endParaRPr/>
          </a:p>
        </p:txBody>
      </p:sp>
      <p:sp>
        <p:nvSpPr>
          <p:cNvPr id="136" name="Google Shape;136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3352800" y="1676400"/>
            <a:ext cx="2286000" cy="91440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Cavity</a:t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1676400" y="3581400"/>
            <a:ext cx="2286000" cy="91440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Toothache</a:t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4953000" y="3581400"/>
            <a:ext cx="2286000" cy="91440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Catch</a:t>
            </a:r>
            <a:endParaRPr/>
          </a:p>
        </p:txBody>
      </p:sp>
      <p:cxnSp>
        <p:nvCxnSpPr>
          <p:cNvPr id="140" name="Google Shape;140;p6"/>
          <p:cNvCxnSpPr/>
          <p:nvPr/>
        </p:nvCxnSpPr>
        <p:spPr>
          <a:xfrm flipH="1">
            <a:off x="2819400" y="2590800"/>
            <a:ext cx="1676400" cy="990600"/>
          </a:xfrm>
          <a:prstGeom prst="straightConnector1">
            <a:avLst/>
          </a:prstGeom>
          <a:noFill/>
          <a:ln cap="flat" cmpd="sng" w="38100">
            <a:solidFill>
              <a:srgbClr val="1B587C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cxnSp>
        <p:nvCxnSpPr>
          <p:cNvPr id="141" name="Google Shape;141;p6"/>
          <p:cNvCxnSpPr/>
          <p:nvPr/>
        </p:nvCxnSpPr>
        <p:spPr>
          <a:xfrm>
            <a:off x="4495800" y="2590800"/>
            <a:ext cx="1600200" cy="990600"/>
          </a:xfrm>
          <a:prstGeom prst="straightConnector1">
            <a:avLst/>
          </a:prstGeom>
          <a:noFill/>
          <a:ln cap="flat" cmpd="sng" w="38100">
            <a:solidFill>
              <a:srgbClr val="1B587C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cxnSp>
        <p:nvCxnSpPr>
          <p:cNvPr id="142" name="Google Shape;142;p6"/>
          <p:cNvCxnSpPr/>
          <p:nvPr/>
        </p:nvCxnSpPr>
        <p:spPr>
          <a:xfrm>
            <a:off x="1295400" y="2133600"/>
            <a:ext cx="2057400" cy="1588"/>
          </a:xfrm>
          <a:prstGeom prst="straightConnector1">
            <a:avLst/>
          </a:prstGeom>
          <a:noFill/>
          <a:ln cap="flat" cmpd="sng" w="38100">
            <a:solidFill>
              <a:srgbClr val="604878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cxnSp>
        <p:nvCxnSpPr>
          <p:cNvPr id="143" name="Google Shape;143;p6"/>
          <p:cNvCxnSpPr/>
          <p:nvPr/>
        </p:nvCxnSpPr>
        <p:spPr>
          <a:xfrm rot="-5400000">
            <a:off x="342901" y="3086100"/>
            <a:ext cx="1905000" cy="3175"/>
          </a:xfrm>
          <a:prstGeom prst="straightConnector1">
            <a:avLst/>
          </a:prstGeom>
          <a:noFill/>
          <a:ln cap="flat" cmpd="sng" w="38100">
            <a:solidFill>
              <a:srgbClr val="604878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cxnSp>
        <p:nvCxnSpPr>
          <p:cNvPr id="144" name="Google Shape;144;p6"/>
          <p:cNvCxnSpPr/>
          <p:nvPr/>
        </p:nvCxnSpPr>
        <p:spPr>
          <a:xfrm>
            <a:off x="1295400" y="4038600"/>
            <a:ext cx="381000" cy="1588"/>
          </a:xfrm>
          <a:prstGeom prst="straightConnector1">
            <a:avLst/>
          </a:prstGeom>
          <a:noFill/>
          <a:ln cap="flat" cmpd="sng" w="38100">
            <a:solidFill>
              <a:srgbClr val="604878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sp>
        <p:nvSpPr>
          <p:cNvPr id="145" name="Google Shape;145;p6"/>
          <p:cNvSpPr/>
          <p:nvPr/>
        </p:nvSpPr>
        <p:spPr>
          <a:xfrm>
            <a:off x="990600" y="2743200"/>
            <a:ext cx="609600" cy="609600"/>
          </a:xfrm>
          <a:prstGeom prst="noSmoking">
            <a:avLst>
              <a:gd fmla="val 18750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6"/>
          <p:cNvCxnSpPr/>
          <p:nvPr/>
        </p:nvCxnSpPr>
        <p:spPr>
          <a:xfrm>
            <a:off x="3962400" y="4038600"/>
            <a:ext cx="990600" cy="1500"/>
          </a:xfrm>
          <a:prstGeom prst="straightConnector1">
            <a:avLst/>
          </a:prstGeom>
          <a:noFill/>
          <a:ln cap="flat" cmpd="sng" w="38100">
            <a:solidFill>
              <a:srgbClr val="604878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sp>
        <p:nvSpPr>
          <p:cNvPr id="147" name="Google Shape;147;p6"/>
          <p:cNvSpPr/>
          <p:nvPr/>
        </p:nvSpPr>
        <p:spPr>
          <a:xfrm>
            <a:off x="4191000" y="3810000"/>
            <a:ext cx="533400" cy="533400"/>
          </a:xfrm>
          <a:prstGeom prst="noSmoking">
            <a:avLst>
              <a:gd fmla="val 18750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533400" y="5486400"/>
            <a:ext cx="80010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interactions may exist, but they are either insignificant, unknown or irrelevant. We leave them out.</a:t>
            </a:r>
            <a:endParaRPr/>
          </a:p>
        </p:txBody>
      </p:sp>
      <p:cxnSp>
        <p:nvCxnSpPr>
          <p:cNvPr id="149" name="Google Shape;149;p6"/>
          <p:cNvCxnSpPr/>
          <p:nvPr/>
        </p:nvCxnSpPr>
        <p:spPr>
          <a:xfrm rot="5400000">
            <a:off x="6019801" y="2819400"/>
            <a:ext cx="1524000" cy="3175"/>
          </a:xfrm>
          <a:prstGeom prst="straightConnector1">
            <a:avLst/>
          </a:prstGeom>
          <a:noFill/>
          <a:ln cap="flat" cmpd="sng" w="38100">
            <a:solidFill>
              <a:srgbClr val="604878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sp>
        <p:nvSpPr>
          <p:cNvPr id="150" name="Google Shape;150;p6"/>
          <p:cNvSpPr/>
          <p:nvPr/>
        </p:nvSpPr>
        <p:spPr>
          <a:xfrm>
            <a:off x="6477000" y="2362200"/>
            <a:ext cx="609600" cy="609600"/>
          </a:xfrm>
          <a:prstGeom prst="noSmoking">
            <a:avLst>
              <a:gd fmla="val 18750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8-21 at 3.46.20 PM.png" id="627" name="Google Shape;62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50" y="0"/>
            <a:ext cx="88328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1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Variable Elimination Algorithm</a:t>
            </a:r>
            <a:endParaRPr/>
          </a:p>
        </p:txBody>
      </p:sp>
      <p:sp>
        <p:nvSpPr>
          <p:cNvPr id="634" name="Google Shape;634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48.27 PM.png" id="635" name="Google Shape;63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200"/>
            <a:ext cx="91440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2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Complexity of Exact Inference</a:t>
            </a:r>
            <a:endParaRPr/>
          </a:p>
        </p:txBody>
      </p:sp>
      <p:sp>
        <p:nvSpPr>
          <p:cNvPr id="641" name="Google Shape;641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49.28 PM.png" id="642" name="Google Shape;6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295400"/>
            <a:ext cx="7947025" cy="516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Belief (Bayesian) Networks</a:t>
            </a:r>
            <a:endParaRPr/>
          </a:p>
        </p:txBody>
      </p:sp>
      <p:sp>
        <p:nvSpPr>
          <p:cNvPr id="648" name="Google Shape;648;p63"/>
          <p:cNvSpPr txBox="1"/>
          <p:nvPr>
            <p:ph idx="1" type="body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Motivation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Conditional Independence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Syntax and Semantics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Reasoning with Belief Networks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Construction of Belief Networks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Inference Algorithms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Exact Inferences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</a:pPr>
            <a:r>
              <a:rPr lang="en-US">
                <a:solidFill>
                  <a:srgbClr val="C00000"/>
                </a:solidFill>
              </a:rPr>
              <a:t>Approximate Inference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>
                <a:solidFill>
                  <a:srgbClr val="C00000"/>
                </a:solidFill>
              </a:rPr>
              <a:t>By Stochastic Simulation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</a:pPr>
            <a:r>
              <a:rPr lang="en-US">
                <a:solidFill>
                  <a:srgbClr val="C00000"/>
                </a:solidFill>
              </a:rPr>
              <a:t>By Markov Chain Monte Carlo</a:t>
            </a:r>
            <a:endParaRPr/>
          </a:p>
        </p:txBody>
      </p:sp>
      <p:sp>
        <p:nvSpPr>
          <p:cNvPr id="649" name="Google Shape;649;p6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4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Inference by Stochastic Simulation</a:t>
            </a:r>
            <a:endParaRPr/>
          </a:p>
        </p:txBody>
      </p:sp>
      <p:sp>
        <p:nvSpPr>
          <p:cNvPr id="655" name="Google Shape;655;p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50.13 PM.png" id="656" name="Google Shape;65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1765398"/>
            <a:ext cx="8183563" cy="381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Sampling from an empty network (1)</a:t>
            </a:r>
            <a:endParaRPr/>
          </a:p>
        </p:txBody>
      </p:sp>
      <p:sp>
        <p:nvSpPr>
          <p:cNvPr id="662" name="Google Shape;662;p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51.03 PM.png" id="663" name="Google Shape;66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600200"/>
            <a:ext cx="8988827" cy="5059336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5"/>
          <p:cNvSpPr txBox="1"/>
          <p:nvPr/>
        </p:nvSpPr>
        <p:spPr>
          <a:xfrm>
            <a:off x="1912034" y="3200400"/>
            <a:ext cx="4488766" cy="646331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P(Cloudy=1,Sprinkler=0,Rain=1,WetGrass=1)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=0.5*0.9*0.8*0.9=0.324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6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Sampling from an empty network (2)</a:t>
            </a:r>
            <a:endParaRPr/>
          </a:p>
        </p:txBody>
      </p:sp>
      <p:sp>
        <p:nvSpPr>
          <p:cNvPr id="670" name="Google Shape;670;p6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71" name="Google Shape;671;p66"/>
          <p:cNvGrpSpPr/>
          <p:nvPr/>
        </p:nvGrpSpPr>
        <p:grpSpPr>
          <a:xfrm>
            <a:off x="76200" y="1600200"/>
            <a:ext cx="8988827" cy="5059336"/>
            <a:chOff x="76200" y="1600200"/>
            <a:chExt cx="8988827" cy="5059336"/>
          </a:xfrm>
        </p:grpSpPr>
        <p:pic>
          <p:nvPicPr>
            <p:cNvPr descr="Screen shot 2014-08-21 at 1.51.03 PM.png" id="672" name="Google Shape;672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200" y="1600200"/>
              <a:ext cx="8988827" cy="5059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66"/>
            <p:cNvSpPr/>
            <p:nvPr/>
          </p:nvSpPr>
          <p:spPr>
            <a:xfrm>
              <a:off x="2133600" y="4267200"/>
              <a:ext cx="685800" cy="3048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6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b="0" i="1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false</a:t>
              </a:r>
              <a:endParaRPr/>
            </a:p>
          </p:txBody>
        </p:sp>
        <p:sp>
          <p:nvSpPr>
            <p:cNvPr id="674" name="Google Shape;674;p66"/>
            <p:cNvSpPr/>
            <p:nvPr/>
          </p:nvSpPr>
          <p:spPr>
            <a:xfrm>
              <a:off x="3200400" y="4648200"/>
              <a:ext cx="1219200" cy="3048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6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&lt;0.5,0.5&gt;</a:t>
              </a:r>
              <a:endParaRPr b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5" name="Google Shape;675;p66"/>
            <p:cNvSpPr/>
            <p:nvPr/>
          </p:nvSpPr>
          <p:spPr>
            <a:xfrm>
              <a:off x="2590800" y="5257800"/>
              <a:ext cx="1371600" cy="3048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6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&lt;0.2, 0.8&gt;</a:t>
              </a:r>
              <a:endParaRPr b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6" name="Google Shape;676;p66"/>
            <p:cNvSpPr/>
            <p:nvPr/>
          </p:nvSpPr>
          <p:spPr>
            <a:xfrm>
              <a:off x="2133600" y="5638800"/>
              <a:ext cx="685800" cy="3048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6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b="0" i="1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false</a:t>
              </a:r>
              <a:endParaRPr/>
            </a:p>
          </p:txBody>
        </p:sp>
        <p:sp>
          <p:nvSpPr>
            <p:cNvPr id="677" name="Google Shape;677;p66"/>
            <p:cNvSpPr/>
            <p:nvPr/>
          </p:nvSpPr>
          <p:spPr>
            <a:xfrm>
              <a:off x="4419600" y="5943600"/>
              <a:ext cx="1371600" cy="3048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6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&lt;0.0, 1.0&gt;</a:t>
              </a:r>
              <a:endParaRPr b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8" name="Google Shape;678;p66"/>
            <p:cNvSpPr/>
            <p:nvPr/>
          </p:nvSpPr>
          <p:spPr>
            <a:xfrm>
              <a:off x="2133600" y="6248400"/>
              <a:ext cx="685800" cy="3048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6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None/>
              </a:pPr>
              <a:r>
                <a:rPr b="0" i="1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false</a:t>
              </a:r>
              <a:endParaRPr/>
            </a:p>
          </p:txBody>
        </p:sp>
      </p:grpSp>
      <p:cxnSp>
        <p:nvCxnSpPr>
          <p:cNvPr id="679" name="Google Shape;679;p66"/>
          <p:cNvCxnSpPr/>
          <p:nvPr/>
        </p:nvCxnSpPr>
        <p:spPr>
          <a:xfrm>
            <a:off x="1981200" y="4648200"/>
            <a:ext cx="381000" cy="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66"/>
          <p:cNvCxnSpPr/>
          <p:nvPr/>
        </p:nvCxnSpPr>
        <p:spPr>
          <a:xfrm>
            <a:off x="1524000" y="5334000"/>
            <a:ext cx="381000" cy="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66"/>
          <p:cNvCxnSpPr/>
          <p:nvPr/>
        </p:nvCxnSpPr>
        <p:spPr>
          <a:xfrm>
            <a:off x="3581400" y="6019800"/>
            <a:ext cx="381000" cy="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2" name="Google Shape;682;p66"/>
          <p:cNvSpPr txBox="1"/>
          <p:nvPr/>
        </p:nvSpPr>
        <p:spPr>
          <a:xfrm>
            <a:off x="1912034" y="3200400"/>
            <a:ext cx="4488766" cy="646331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P(Cloudy=0,Sprinkler=0,Rain=0,WetGrass=0)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=0.5*0.5*0.8*1.0=0.20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7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Sampling from an empty network</a:t>
            </a:r>
            <a:endParaRPr/>
          </a:p>
        </p:txBody>
      </p:sp>
      <p:sp>
        <p:nvSpPr>
          <p:cNvPr id="688" name="Google Shape;688;p6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51.54 PM.png" id="689" name="Google Shape;68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1752601"/>
            <a:ext cx="8521700" cy="405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05.png" id="695" name="Google Shape;69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75" y="-1"/>
            <a:ext cx="887412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8"/>
          <p:cNvSpPr/>
          <p:nvPr/>
        </p:nvSpPr>
        <p:spPr>
          <a:xfrm>
            <a:off x="3733800" y="0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http://courses.csail.mit.edu/6.034s/handouts/spring12/chapter14_mod_b.pdf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06.png" id="702" name="Google Shape;70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75" y="0"/>
            <a:ext cx="88741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3716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21336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5800" y="27432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0800" y="34290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609600" y="1295400"/>
            <a:ext cx="7848600" cy="4191000"/>
          </a:xfrm>
          <a:prstGeom prst="rect">
            <a:avLst/>
          </a:prstGeom>
          <a:solidFill>
            <a:schemeClr val="lt1">
              <a:alpha val="5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Conditional Independence</a:t>
            </a:r>
            <a:endParaRPr/>
          </a:p>
        </p:txBody>
      </p:sp>
      <p:sp>
        <p:nvSpPr>
          <p:cNvPr id="161" name="Google Shape;161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3352800" y="1676400"/>
            <a:ext cx="2286000" cy="91440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Cavity</a:t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1676400" y="3581400"/>
            <a:ext cx="2286000" cy="91440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Toothache</a:t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4953000" y="3581400"/>
            <a:ext cx="2286000" cy="91440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Catch</a:t>
            </a:r>
            <a:endParaRPr/>
          </a:p>
        </p:txBody>
      </p:sp>
      <p:cxnSp>
        <p:nvCxnSpPr>
          <p:cNvPr id="165" name="Google Shape;165;p7"/>
          <p:cNvCxnSpPr/>
          <p:nvPr/>
        </p:nvCxnSpPr>
        <p:spPr>
          <a:xfrm flipH="1">
            <a:off x="2819400" y="2590800"/>
            <a:ext cx="1676400" cy="990600"/>
          </a:xfrm>
          <a:prstGeom prst="straightConnector1">
            <a:avLst/>
          </a:prstGeom>
          <a:noFill/>
          <a:ln cap="flat" cmpd="sng" w="38100">
            <a:solidFill>
              <a:srgbClr val="1B587C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cxnSp>
        <p:nvCxnSpPr>
          <p:cNvPr id="166" name="Google Shape;166;p7"/>
          <p:cNvCxnSpPr/>
          <p:nvPr/>
        </p:nvCxnSpPr>
        <p:spPr>
          <a:xfrm>
            <a:off x="4495800" y="2590800"/>
            <a:ext cx="1600200" cy="990600"/>
          </a:xfrm>
          <a:prstGeom prst="straightConnector1">
            <a:avLst/>
          </a:prstGeom>
          <a:noFill/>
          <a:ln cap="flat" cmpd="sng" w="38100">
            <a:solidFill>
              <a:srgbClr val="1B587C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sp>
        <p:nvSpPr>
          <p:cNvPr id="167" name="Google Shape;167;p7"/>
          <p:cNvSpPr txBox="1"/>
          <p:nvPr/>
        </p:nvSpPr>
        <p:spPr>
          <a:xfrm>
            <a:off x="533400" y="5410200"/>
            <a:ext cx="80010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a “catch” is not influenced by a “toothache” and visa versa.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07.png" id="708" name="Google Shape;70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75" y="0"/>
            <a:ext cx="88741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08.png" id="714" name="Google Shape;71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75" y="0"/>
            <a:ext cx="88741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09.png" id="720" name="Google Shape;72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75" y="0"/>
            <a:ext cx="88741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10.png" id="726" name="Google Shape;72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75" y="0"/>
            <a:ext cx="88741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11.png" id="732" name="Google Shape;73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75" y="-1"/>
            <a:ext cx="88741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5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Rejection Sampling</a:t>
            </a:r>
            <a:endParaRPr/>
          </a:p>
        </p:txBody>
      </p:sp>
      <p:sp>
        <p:nvSpPr>
          <p:cNvPr id="738" name="Google Shape;738;p7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52.33 PM.png" id="739" name="Google Shape;73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5" y="1272031"/>
            <a:ext cx="8362950" cy="4802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6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Analysis of Rejection Sampling</a:t>
            </a:r>
            <a:endParaRPr/>
          </a:p>
        </p:txBody>
      </p:sp>
      <p:sp>
        <p:nvSpPr>
          <p:cNvPr id="745" name="Google Shape;745;p7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53.41 PM.png" id="746" name="Google Shape;74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2438400"/>
            <a:ext cx="8293100" cy="276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7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Likelihood Weighting</a:t>
            </a:r>
            <a:endParaRPr/>
          </a:p>
        </p:txBody>
      </p:sp>
      <p:sp>
        <p:nvSpPr>
          <p:cNvPr id="752" name="Google Shape;752;p7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54.39 PM.png" id="753" name="Google Shape;75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27162"/>
            <a:ext cx="8879604" cy="474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8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Likelihood Weighting Example</a:t>
            </a:r>
            <a:endParaRPr/>
          </a:p>
        </p:txBody>
      </p:sp>
      <p:sp>
        <p:nvSpPr>
          <p:cNvPr id="759" name="Google Shape;759;p7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55.57 PM.png" id="760" name="Google Shape;76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5400"/>
            <a:ext cx="6634099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9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Likelihood Weighting Example</a:t>
            </a:r>
            <a:endParaRPr/>
          </a:p>
        </p:txBody>
      </p:sp>
      <p:sp>
        <p:nvSpPr>
          <p:cNvPr id="766" name="Google Shape;766;p7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55.57 PM.png" id="767" name="Google Shape;76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5400"/>
            <a:ext cx="6236053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1 at 1.57.02 PM.png" id="768" name="Google Shape;76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4802008"/>
            <a:ext cx="6653212" cy="1979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Conditional Independence</a:t>
            </a:r>
            <a:endParaRPr/>
          </a:p>
        </p:txBody>
      </p:sp>
      <p:sp>
        <p:nvSpPr>
          <p:cNvPr id="173" name="Google Shape;173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15-03" id="174" name="Google Shape;1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65300"/>
            <a:ext cx="8886825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Session 22</a:t>
            </a:r>
            <a:endParaRPr/>
          </a:p>
        </p:txBody>
      </p:sp>
      <p:sp>
        <p:nvSpPr>
          <p:cNvPr id="774" name="Google Shape;774;p8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16.png" id="775" name="Google Shape;77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107" y="857250"/>
            <a:ext cx="66555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Session 22</a:t>
            </a:r>
            <a:endParaRPr/>
          </a:p>
        </p:txBody>
      </p:sp>
      <p:sp>
        <p:nvSpPr>
          <p:cNvPr id="781" name="Google Shape;781;p8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17.png" id="782" name="Google Shape;78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107" y="857250"/>
            <a:ext cx="66555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1"/>
          <p:cNvSpPr txBox="1"/>
          <p:nvPr/>
        </p:nvSpPr>
        <p:spPr>
          <a:xfrm>
            <a:off x="76200" y="2819401"/>
            <a:ext cx="16610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Sample Cloudy: true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Session 22</a:t>
            </a:r>
            <a:endParaRPr/>
          </a:p>
        </p:txBody>
      </p:sp>
      <p:sp>
        <p:nvSpPr>
          <p:cNvPr id="789" name="Google Shape;789;p8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18.png" id="790" name="Google Shape;79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107" y="857250"/>
            <a:ext cx="66555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2"/>
          <p:cNvSpPr txBox="1"/>
          <p:nvPr/>
        </p:nvSpPr>
        <p:spPr>
          <a:xfrm>
            <a:off x="76201" y="2819400"/>
            <a:ext cx="240662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Cloudy=true now given for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remainder of this sample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Session 22</a:t>
            </a:r>
            <a:endParaRPr/>
          </a:p>
        </p:txBody>
      </p:sp>
      <p:sp>
        <p:nvSpPr>
          <p:cNvPr id="797" name="Google Shape;797;p8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19.png" id="798" name="Google Shape;79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107" y="857250"/>
            <a:ext cx="66555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3"/>
          <p:cNvSpPr txBox="1"/>
          <p:nvPr/>
        </p:nvSpPr>
        <p:spPr>
          <a:xfrm>
            <a:off x="76201" y="2819401"/>
            <a:ext cx="281679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Sprinkler=true was given.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So, update w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P(Sprinkler=true|parents) 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P(Sprinkler=true|Cloudy=true) = 0.1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Session 22</a:t>
            </a:r>
            <a:endParaRPr/>
          </a:p>
        </p:txBody>
      </p:sp>
      <p:sp>
        <p:nvSpPr>
          <p:cNvPr id="805" name="Google Shape;805;p8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20.png" id="806" name="Google Shape;80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107" y="857250"/>
            <a:ext cx="66555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84"/>
          <p:cNvSpPr txBox="1"/>
          <p:nvPr/>
        </p:nvSpPr>
        <p:spPr>
          <a:xfrm>
            <a:off x="76200" y="2819401"/>
            <a:ext cx="17859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Sample Rain: say, true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Session 22</a:t>
            </a:r>
            <a:endParaRPr/>
          </a:p>
        </p:txBody>
      </p:sp>
      <p:sp>
        <p:nvSpPr>
          <p:cNvPr id="813" name="Google Shape;813;p8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21.png" id="814" name="Google Shape;81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106" y="857250"/>
            <a:ext cx="66555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5"/>
          <p:cNvSpPr txBox="1"/>
          <p:nvPr/>
        </p:nvSpPr>
        <p:spPr>
          <a:xfrm>
            <a:off x="76201" y="2819400"/>
            <a:ext cx="222387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Rain=true now given for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  remainder of this sample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Session 22</a:t>
            </a:r>
            <a:endParaRPr/>
          </a:p>
        </p:txBody>
      </p:sp>
      <p:sp>
        <p:nvSpPr>
          <p:cNvPr id="821" name="Google Shape;821;p8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pter14_mod_b_Page_22.png" id="822" name="Google Shape;82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107" y="857250"/>
            <a:ext cx="66555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6"/>
          <p:cNvSpPr txBox="1"/>
          <p:nvPr/>
        </p:nvSpPr>
        <p:spPr>
          <a:xfrm>
            <a:off x="1211552" y="5428626"/>
            <a:ext cx="46789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Return event (true, true, true, true) with weight 0.099</a:t>
            </a:r>
            <a:endParaRPr/>
          </a:p>
        </p:txBody>
      </p:sp>
      <p:sp>
        <p:nvSpPr>
          <p:cNvPr id="824" name="Google Shape;824;p86"/>
          <p:cNvSpPr txBox="1"/>
          <p:nvPr/>
        </p:nvSpPr>
        <p:spPr>
          <a:xfrm>
            <a:off x="76201" y="2819401"/>
            <a:ext cx="298729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Wet Grass=true was given.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So, update w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P(Wet Grass=true|parents) 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P(Wet Grass=true|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  Sprinkler=true,Rain=true) = 0.99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All variable assigned or sampled: done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for this sample.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7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Likelihood Weighting Analysis</a:t>
            </a:r>
            <a:endParaRPr/>
          </a:p>
        </p:txBody>
      </p:sp>
      <p:sp>
        <p:nvSpPr>
          <p:cNvPr id="830" name="Google Shape;830;p8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58.19 PM.png" id="831" name="Google Shape;83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87" y="1524000"/>
            <a:ext cx="7872413" cy="461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8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Approximate Inference by </a:t>
            </a:r>
            <a:br>
              <a:rPr lang="en-US" sz="3200"/>
            </a:br>
            <a:r>
              <a:rPr lang="en-US" sz="3200"/>
              <a:t>Markov Chain Monte Carlo (MCMC)</a:t>
            </a:r>
            <a:endParaRPr/>
          </a:p>
        </p:txBody>
      </p:sp>
      <p:sp>
        <p:nvSpPr>
          <p:cNvPr id="837" name="Google Shape;837;p8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1.59.06 PM.png" id="838" name="Google Shape;83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404938"/>
            <a:ext cx="7907694" cy="4843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9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MCMC Example</a:t>
            </a:r>
            <a:endParaRPr/>
          </a:p>
        </p:txBody>
      </p:sp>
      <p:sp>
        <p:nvSpPr>
          <p:cNvPr id="844" name="Google Shape;844;p8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2.00.03 PM.png" id="845" name="Google Shape;84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326305"/>
            <a:ext cx="7391400" cy="537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Conditional Independence</a:t>
            </a:r>
            <a:endParaRPr/>
          </a:p>
        </p:txBody>
      </p:sp>
      <p:sp>
        <p:nvSpPr>
          <p:cNvPr id="180" name="Google Shape;180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533400" y="1600200"/>
            <a:ext cx="2286000" cy="91440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Cavity</a:t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1828800" y="3581400"/>
            <a:ext cx="2286000" cy="91440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Toothache</a:t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3124200" y="1600200"/>
            <a:ext cx="2286000" cy="91440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Catch</a:t>
            </a:r>
            <a:endParaRPr/>
          </a:p>
        </p:txBody>
      </p:sp>
      <p:sp>
        <p:nvSpPr>
          <p:cNvPr id="184" name="Google Shape;184;p9"/>
          <p:cNvSpPr txBox="1"/>
          <p:nvPr/>
        </p:nvSpPr>
        <p:spPr>
          <a:xfrm>
            <a:off x="685800" y="5105400"/>
            <a:ext cx="80010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(1a) Since Catch does not affect Toothache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P(Toothache | Catch, Cavity) = P(Toothache | Cavity) </a:t>
            </a:r>
            <a:endParaRPr/>
          </a:p>
        </p:txBody>
      </p:sp>
      <p:sp>
        <p:nvSpPr>
          <p:cNvPr id="185" name="Google Shape;185;p9"/>
          <p:cNvSpPr/>
          <p:nvPr/>
        </p:nvSpPr>
        <p:spPr>
          <a:xfrm>
            <a:off x="6248400" y="1600200"/>
            <a:ext cx="2286000" cy="91440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Cavity</a:t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6248400" y="3429000"/>
            <a:ext cx="2286000" cy="914400"/>
          </a:xfrm>
          <a:prstGeom prst="flowChartAlternateProcess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Toothache</a:t>
            </a:r>
            <a:endParaRPr/>
          </a:p>
        </p:txBody>
      </p:sp>
      <p:cxnSp>
        <p:nvCxnSpPr>
          <p:cNvPr id="187" name="Google Shape;187;p9"/>
          <p:cNvCxnSpPr/>
          <p:nvPr/>
        </p:nvCxnSpPr>
        <p:spPr>
          <a:xfrm flipH="1">
            <a:off x="7389688" y="2516188"/>
            <a:ext cx="3300" cy="914400"/>
          </a:xfrm>
          <a:prstGeom prst="straightConnector1">
            <a:avLst/>
          </a:prstGeom>
          <a:noFill/>
          <a:ln cap="flat" cmpd="sng" w="38100">
            <a:solidFill>
              <a:srgbClr val="1B587C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cxnSp>
        <p:nvCxnSpPr>
          <p:cNvPr id="188" name="Google Shape;188;p9"/>
          <p:cNvCxnSpPr/>
          <p:nvPr/>
        </p:nvCxnSpPr>
        <p:spPr>
          <a:xfrm>
            <a:off x="1676400" y="2514600"/>
            <a:ext cx="1295400" cy="1066800"/>
          </a:xfrm>
          <a:prstGeom prst="straightConnector1">
            <a:avLst/>
          </a:prstGeom>
          <a:noFill/>
          <a:ln cap="flat" cmpd="sng" w="38100">
            <a:solidFill>
              <a:srgbClr val="1B587C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cxnSp>
        <p:nvCxnSpPr>
          <p:cNvPr id="189" name="Google Shape;189;p9"/>
          <p:cNvCxnSpPr/>
          <p:nvPr/>
        </p:nvCxnSpPr>
        <p:spPr>
          <a:xfrm flipH="1">
            <a:off x="2971800" y="2514600"/>
            <a:ext cx="1447800" cy="1066800"/>
          </a:xfrm>
          <a:prstGeom prst="straightConnector1">
            <a:avLst/>
          </a:prstGeom>
          <a:noFill/>
          <a:ln cap="flat" cmpd="sng" w="38100">
            <a:solidFill>
              <a:srgbClr val="1B587C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63500" rotWithShape="0" dir="5400000" dist="38100">
              <a:srgbClr val="000000">
                <a:alpha val="39607"/>
              </a:srgbClr>
            </a:outerShdw>
          </a:effectLst>
        </p:spPr>
      </p:cxnSp>
      <p:sp>
        <p:nvSpPr>
          <p:cNvPr id="190" name="Google Shape;190;p9"/>
          <p:cNvSpPr txBox="1"/>
          <p:nvPr/>
        </p:nvSpPr>
        <p:spPr>
          <a:xfrm>
            <a:off x="5638800" y="2667000"/>
            <a:ext cx="473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0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MCMC Example</a:t>
            </a:r>
            <a:endParaRPr/>
          </a:p>
        </p:txBody>
      </p:sp>
      <p:sp>
        <p:nvSpPr>
          <p:cNvPr id="851" name="Google Shape;851;p9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2.00.03 PM.png" id="852" name="Google Shape;85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5401"/>
            <a:ext cx="4502199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21 at 2.00.53 PM.png" id="853" name="Google Shape;853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0960" y="3733800"/>
            <a:ext cx="654304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pter14_mod_b_Page_25.png" id="858" name="Google Shape;85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75" y="0"/>
            <a:ext cx="88741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9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2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MCMC Analysis</a:t>
            </a:r>
            <a:endParaRPr/>
          </a:p>
        </p:txBody>
      </p:sp>
      <p:sp>
        <p:nvSpPr>
          <p:cNvPr id="865" name="Google Shape;865;p9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2.01.57 PM.png" id="866" name="Google Shape;86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600201"/>
            <a:ext cx="7980375" cy="442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3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Stationary Distribution</a:t>
            </a:r>
            <a:endParaRPr/>
          </a:p>
        </p:txBody>
      </p:sp>
      <p:sp>
        <p:nvSpPr>
          <p:cNvPr id="872" name="Google Shape;872;p9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2.02.30 PM.png" id="873" name="Google Shape;87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24000"/>
            <a:ext cx="7594600" cy="455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4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Detailed Balance</a:t>
            </a:r>
            <a:endParaRPr/>
          </a:p>
        </p:txBody>
      </p:sp>
      <p:sp>
        <p:nvSpPr>
          <p:cNvPr id="879" name="Google Shape;879;p9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2.03.03 PM.png" id="880" name="Google Shape;88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828800"/>
            <a:ext cx="7754994" cy="3465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5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Gibbs Sampling</a:t>
            </a:r>
            <a:endParaRPr/>
          </a:p>
        </p:txBody>
      </p:sp>
      <p:sp>
        <p:nvSpPr>
          <p:cNvPr id="886" name="Google Shape;886;p9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2.03.42 PM.png" id="887" name="Google Shape;88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510946"/>
            <a:ext cx="8012113" cy="3975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6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Markov Blanket Sampling</a:t>
            </a:r>
            <a:endParaRPr/>
          </a:p>
        </p:txBody>
      </p:sp>
      <p:sp>
        <p:nvSpPr>
          <p:cNvPr id="893" name="Google Shape;893;p9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2.04.19 PM.png" id="894" name="Google Shape;89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00" y="1763316"/>
            <a:ext cx="8157186" cy="4104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7"/>
          <p:cNvSpPr txBox="1"/>
          <p:nvPr>
            <p:ph type="title"/>
          </p:nvPr>
        </p:nvSpPr>
        <p:spPr>
          <a:xfrm>
            <a:off x="469900" y="304800"/>
            <a:ext cx="836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Performance of Approximation Algorithms</a:t>
            </a:r>
            <a:endParaRPr/>
          </a:p>
        </p:txBody>
      </p:sp>
      <p:sp>
        <p:nvSpPr>
          <p:cNvPr id="900" name="Google Shape;900;p9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4-08-21 at 2.04.58 PM.png" id="901" name="Google Shape;90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00" y="1524001"/>
            <a:ext cx="8197242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907" name="Google Shape;907;p9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Bayesian Networks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 Conditional Independence to efficiently represent full probability distribution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be constructed by ordering variables and check dependencies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Inference methods, including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Causal or evidential reasoning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Exact inferences (NP-hard)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Approximation Inferences</a:t>
            </a:r>
            <a:endParaRPr/>
          </a:p>
        </p:txBody>
      </p:sp>
      <p:sp>
        <p:nvSpPr>
          <p:cNvPr id="908" name="Google Shape;908;p9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2014-08-21T21:56:32Z</dcterms:created>
  <dc:creator>Paolo Pirjanian</dc:creator>
</cp:coreProperties>
</file>